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330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  <p:sldId id="331" r:id="rId44"/>
    <p:sldId id="332" r:id="rId45"/>
    <p:sldId id="333" r:id="rId46"/>
    <p:sldId id="334" r:id="rId47"/>
    <p:sldId id="335" r:id="rId48"/>
    <p:sldId id="336" r:id="rId49"/>
    <p:sldId id="33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0000"/>
    <a:srgbClr val="CFE7F1"/>
    <a:srgbClr val="E7E6E6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5"/>
    <p:restoredTop sz="93609"/>
  </p:normalViewPr>
  <p:slideViewPr>
    <p:cSldViewPr snapToGrid="0" snapToObjects="1">
      <p:cViewPr>
        <p:scale>
          <a:sx n="109" d="100"/>
          <a:sy n="109" d="100"/>
        </p:scale>
        <p:origin x="26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talk more about scale</a:t>
            </a:r>
            <a:r>
              <a:rPr lang="en-US" baseline="0" dirty="0"/>
              <a:t> in the next section</a:t>
            </a:r>
          </a:p>
          <a:p>
            <a:r>
              <a:rPr lang="en-US" baseline="0" dirty="0"/>
              <a:t>Contrast with </a:t>
            </a:r>
            <a:r>
              <a:rPr lang="mr-IN" baseline="0" dirty="0"/>
              <a:t>–</a:t>
            </a:r>
            <a:r>
              <a:rPr lang="en-US" baseline="0" dirty="0"/>
              <a:t>v and </a:t>
            </a:r>
            <a:r>
              <a:rPr lang="mr-IN" baseline="0" dirty="0"/>
              <a:t>–</a:t>
            </a:r>
            <a:r>
              <a:rPr lang="en-US" baseline="0" dirty="0"/>
              <a:t>mh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2138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Windows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>
                <a:solidFill>
                  <a:prstClr val="white"/>
                </a:solidFill>
                <a:latin typeface="+mn-lt"/>
              </a:rPr>
              <a:t>Microprocessors</a:t>
            </a: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Bare-Metal </a:t>
            </a:r>
            <a:r>
              <a:rPr lang="en-US" sz="2000" dirty="0">
                <a:solidFill>
                  <a:schemeClr val="tx1"/>
                </a:solidFill>
              </a:rPr>
              <a:t>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(Control)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Network </a:t>
            </a:r>
            <a:r>
              <a:rPr lang="en-US" sz="2000">
                <a:solidFill>
                  <a:schemeClr val="tx1"/>
                </a:solidFill>
              </a:rPr>
              <a:t>Processing Unit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48x40G </a:t>
            </a:r>
            <a:r>
              <a:rPr lang="en-US" dirty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(Ports 1~48)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Forwarding Pipeline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Network</a:t>
            </a:r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Management Network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4" name="Straight Arrow Connector 303"/>
          <p:cNvCxnSpPr>
            <a:stCxn id="135" idx="3"/>
            <a:endCxn id="418" idx="1"/>
          </p:cNvCxnSpPr>
          <p:nvPr/>
        </p:nvCxnSpPr>
        <p:spPr>
          <a:xfrm>
            <a:off x="1813152" y="3668687"/>
            <a:ext cx="40928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18" idx="3"/>
            <a:endCxn id="391" idx="1"/>
          </p:cNvCxnSpPr>
          <p:nvPr/>
        </p:nvCxnSpPr>
        <p:spPr>
          <a:xfrm>
            <a:off x="3771016" y="3668687"/>
            <a:ext cx="422017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>
            <a:off x="10084343" y="2539679"/>
            <a:ext cx="1231257" cy="2258016"/>
            <a:chOff x="10084343" y="2539679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18" name="Elbow Connector 217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3" name="Group 22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24" name="Elbow Connector 223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30" name="Elbow Connector 229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8120389" y="2539679"/>
            <a:ext cx="1548580" cy="2258016"/>
            <a:chOff x="8120389" y="2539679"/>
            <a:chExt cx="1548580" cy="2258016"/>
          </a:xfrm>
        </p:grpSpPr>
        <p:grpSp>
          <p:nvGrpSpPr>
            <p:cNvPr id="38" name="Group 37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264" name="Group 263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260" name="Trapezoid 2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265" name="Trapezoid 26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268" name="Trapezoid 26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271" name="Trapezoid 27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274" name="Trapezoid 27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277" name="Trapezoid 27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03" name="Group 302"/>
          <p:cNvGrpSpPr/>
          <p:nvPr/>
        </p:nvGrpSpPr>
        <p:grpSpPr>
          <a:xfrm>
            <a:off x="6157539" y="2539679"/>
            <a:ext cx="1548580" cy="2258016"/>
            <a:chOff x="8120389" y="2539679"/>
            <a:chExt cx="1548580" cy="2258016"/>
          </a:xfrm>
        </p:grpSpPr>
        <p:grpSp>
          <p:nvGrpSpPr>
            <p:cNvPr id="306" name="Group 305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64" name="Rectangle 363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62" name="Trapezoid 36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60" name="Trapezoid 3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58" name="Trapezoid 35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TextBox 35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56" name="Trapezoid 35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TextBox 35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22" name="Trapezoid 32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16" name="Trapezoid 3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TextBox 31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71" name="Group 370"/>
          <p:cNvGrpSpPr/>
          <p:nvPr/>
        </p:nvGrpSpPr>
        <p:grpSpPr>
          <a:xfrm>
            <a:off x="4193033" y="2539679"/>
            <a:ext cx="1548580" cy="2258016"/>
            <a:chOff x="8120389" y="2539679"/>
            <a:chExt cx="1548580" cy="2258016"/>
          </a:xfrm>
        </p:grpSpPr>
        <p:grpSp>
          <p:nvGrpSpPr>
            <p:cNvPr id="372" name="Group 371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1" name="Rectangle 390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89" name="Trapezoid 38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TextBox 38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87" name="Trapezoid 38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TextBox 38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85" name="Trapezoid 38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TextBox 38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6" name="Group 375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83" name="Trapezoid 382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TextBox 383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81" name="Trapezoid 38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TextBox 38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79" name="Trapezoid 37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TextBox 37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98" name="Group 397"/>
          <p:cNvGrpSpPr/>
          <p:nvPr/>
        </p:nvGrpSpPr>
        <p:grpSpPr>
          <a:xfrm>
            <a:off x="2222436" y="2539679"/>
            <a:ext cx="1548580" cy="2258016"/>
            <a:chOff x="8120389" y="2539679"/>
            <a:chExt cx="1548580" cy="2258016"/>
          </a:xfrm>
        </p:grpSpPr>
        <p:grpSp>
          <p:nvGrpSpPr>
            <p:cNvPr id="399" name="Group 398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418" name="Rectangle 417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400" name="Group 399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416" name="Trapezoid 4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TextBox 41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1" name="Group 400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414" name="Trapezoid 41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TextBox 41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412" name="Trapezoid 41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TextBox 41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3" name="Group 402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410" name="Trapezoid 40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TextBox 41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4" name="Group 403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408" name="Trapezoid 40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TextBox 40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5" name="Group 40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406" name="Trapezoid 40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TextBox 40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IPv4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 Compiler</a:t>
            </a:r>
            <a:r>
              <a:rPr lang="en-US" dirty="0"/>
              <a:t>: Allocates resources</a:t>
            </a:r>
          </a:p>
          <a:p>
            <a:r>
              <a:rPr lang="en-US" dirty="0"/>
              <a:t>to realize the pipeline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734300" y="3888902"/>
            <a:ext cx="1231257" cy="2258016"/>
            <a:chOff x="415635" y="2539679"/>
            <a:chExt cx="1231257" cy="2258016"/>
          </a:xfrm>
        </p:grpSpPr>
        <p:sp>
          <p:nvSpPr>
            <p:cNvPr id="235" name="Rectangle 2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6" name="Curved Connector 235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urved Connector 23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urved Connector 239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urved Connector 240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urved Connector 241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urved Connector 242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0259139" y="3897417"/>
            <a:ext cx="1231257" cy="2258016"/>
            <a:chOff x="10084343" y="2539679"/>
            <a:chExt cx="1231257" cy="2258016"/>
          </a:xfrm>
        </p:grpSpPr>
        <p:sp>
          <p:nvSpPr>
            <p:cNvPr id="250" name="Rectangle 249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71" name="Elbow Connector 27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251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66" name="Elbow Connector 26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3" name="Group 25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61" name="Elbow Connector 26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oup 253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55" name="Elbow Connector 254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548278" y="2362320"/>
            <a:ext cx="7390" cy="262197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84" idx="0"/>
          </p:cNvCxnSpPr>
          <p:nvPr/>
        </p:nvCxnSpPr>
        <p:spPr>
          <a:xfrm flipH="1">
            <a:off x="6078836" y="1130989"/>
            <a:ext cx="2118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312354" y="4974999"/>
            <a:ext cx="5751492" cy="9747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1551799" y="4984298"/>
            <a:ext cx="4479773" cy="9654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33790" y="4989190"/>
            <a:ext cx="1930056" cy="960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4991623"/>
            <a:ext cx="757896" cy="958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4968900"/>
            <a:ext cx="2010774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4968900"/>
            <a:ext cx="4564315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4988521"/>
            <a:ext cx="5751491" cy="961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4133790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35929" y="2362320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10621272" y="2378445"/>
            <a:ext cx="1059" cy="260585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5225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98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6" idx="0"/>
          </p:cNvCxnSpPr>
          <p:nvPr/>
        </p:nvCxnSpPr>
        <p:spPr>
          <a:xfrm flipH="1">
            <a:off x="935493" y="1130989"/>
            <a:ext cx="5164525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312354" y="2369889"/>
            <a:ext cx="2728" cy="261930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817127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Google Shape;905;p105"/>
          <p:cNvSpPr txBox="1"/>
          <p:nvPr/>
        </p:nvSpPr>
        <p:spPr>
          <a:xfrm>
            <a:off x="5383161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3" name="Google Shape;905;p105"/>
          <p:cNvSpPr txBox="1"/>
          <p:nvPr/>
        </p:nvSpPr>
        <p:spPr>
          <a:xfrm>
            <a:off x="5418460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4" name="Rounded Rectangle 283"/>
          <p:cNvSpPr/>
          <p:nvPr/>
        </p:nvSpPr>
        <p:spPr>
          <a:xfrm>
            <a:off x="5403151" y="2464377"/>
            <a:ext cx="1351369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Fixed Function</a:t>
            </a:r>
          </a:p>
        </p:txBody>
      </p:sp>
      <p:grpSp>
        <p:nvGrpSpPr>
          <p:cNvPr id="285" name="Group 284"/>
          <p:cNvGrpSpPr/>
          <p:nvPr/>
        </p:nvGrpSpPr>
        <p:grpSpPr>
          <a:xfrm>
            <a:off x="375940" y="2464377"/>
            <a:ext cx="1119105" cy="2258016"/>
            <a:chOff x="496551" y="2539679"/>
            <a:chExt cx="1119105" cy="2258016"/>
          </a:xfrm>
        </p:grpSpPr>
        <p:sp>
          <p:nvSpPr>
            <p:cNvPr id="286" name="Rectangle 285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7" name="Curved Connector 286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urved Connector 28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urved Connector 288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urved Connector 289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urved Connector 290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urved Connector 291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10672465" y="2464377"/>
            <a:ext cx="1071329" cy="2258016"/>
            <a:chOff x="10084343" y="2539679"/>
            <a:chExt cx="1231257" cy="2258016"/>
          </a:xfrm>
        </p:grpSpPr>
        <p:sp>
          <p:nvSpPr>
            <p:cNvPr id="306" name="Rectangle 305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7" name="Group 306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326" name="Elbow Connector 32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321" name="Elbow Connector 32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308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316" name="Elbow Connector 31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11" name="Elbow Connector 31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1" name="Group 330"/>
          <p:cNvGrpSpPr/>
          <p:nvPr/>
        </p:nvGrpSpPr>
        <p:grpSpPr>
          <a:xfrm>
            <a:off x="1598491" y="2464377"/>
            <a:ext cx="1190771" cy="2258016"/>
            <a:chOff x="8120389" y="2539679"/>
            <a:chExt cx="1190771" cy="2258016"/>
          </a:xfrm>
        </p:grpSpPr>
        <p:grpSp>
          <p:nvGrpSpPr>
            <p:cNvPr id="332" name="Group 33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39" name="Rectangle 33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3" name="Trapezoid 33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Trapezoid 33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Trapezoid 33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6" name="Trapezoid 33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7" name="Trapezoid 33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Trapezoid 33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2867691" y="2464377"/>
            <a:ext cx="1190771" cy="2258016"/>
            <a:chOff x="8120389" y="2539679"/>
            <a:chExt cx="1190771" cy="2258016"/>
          </a:xfrm>
        </p:grpSpPr>
        <p:grpSp>
          <p:nvGrpSpPr>
            <p:cNvPr id="347" name="Group 34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8" name="Trapezoid 34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1" name="Group 390"/>
          <p:cNvGrpSpPr/>
          <p:nvPr/>
        </p:nvGrpSpPr>
        <p:grpSpPr>
          <a:xfrm>
            <a:off x="8108262" y="2464377"/>
            <a:ext cx="1190771" cy="2258016"/>
            <a:chOff x="8120389" y="2539679"/>
            <a:chExt cx="1190771" cy="2258016"/>
          </a:xfrm>
        </p:grpSpPr>
        <p:grpSp>
          <p:nvGrpSpPr>
            <p:cNvPr id="392" name="Group 39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99" name="Rectangle 39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3" name="Trapezoid 39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Trapezoid 39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Trapezoid 39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Trapezoid 39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Trapezoid 39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Trapezoid 39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6" name="Group 405"/>
          <p:cNvGrpSpPr/>
          <p:nvPr/>
        </p:nvGrpSpPr>
        <p:grpSpPr>
          <a:xfrm>
            <a:off x="9365992" y="2464377"/>
            <a:ext cx="1190771" cy="2258016"/>
            <a:chOff x="8120389" y="2539679"/>
            <a:chExt cx="1190771" cy="2258016"/>
          </a:xfrm>
        </p:grpSpPr>
        <p:grpSp>
          <p:nvGrpSpPr>
            <p:cNvPr id="407" name="Group 40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414" name="Rectangle 41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8" name="Trapezoid 40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Trapezoid 40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Trapezoid 40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Trapezoid 41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Trapezoid 4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Trapezoid 41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4197997" y="2464377"/>
            <a:ext cx="1071329" cy="2258016"/>
            <a:chOff x="10084343" y="2539679"/>
            <a:chExt cx="1231257" cy="2258016"/>
          </a:xfrm>
        </p:grpSpPr>
        <p:sp>
          <p:nvSpPr>
            <p:cNvPr id="422" name="Rectangle 421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3" name="Group 422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42" name="Elbow Connector 44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4" name="Group 423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37" name="Elbow Connector 43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32" name="Elbow Connector 43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427" name="Elbow Connector 42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7" name="Group 446"/>
          <p:cNvGrpSpPr/>
          <p:nvPr/>
        </p:nvGrpSpPr>
        <p:grpSpPr>
          <a:xfrm>
            <a:off x="6876948" y="2464377"/>
            <a:ext cx="1119105" cy="2258016"/>
            <a:chOff x="496551" y="2539679"/>
            <a:chExt cx="1119105" cy="2258016"/>
          </a:xfrm>
        </p:grpSpPr>
        <p:sp>
          <p:nvSpPr>
            <p:cNvPr id="448" name="Rectangle 447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9" name="Curved Connector 44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Curved Connector 44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Curved Connector 45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Curved Connector 45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Curved Connector 45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Curved Connector 45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Oval 45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422" idx="0"/>
          </p:cNvCxnSpPr>
          <p:nvPr/>
        </p:nvCxnSpPr>
        <p:spPr>
          <a:xfrm flipH="1">
            <a:off x="4733662" y="1130989"/>
            <a:ext cx="1366356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306" idx="0"/>
          </p:cNvCxnSpPr>
          <p:nvPr/>
        </p:nvCxnSpPr>
        <p:spPr>
          <a:xfrm>
            <a:off x="6100018" y="1130989"/>
            <a:ext cx="510811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3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75446" y="1118795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80825" y="183955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Ingress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80825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17598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Termin-ation</a:t>
            </a:r>
            <a:r>
              <a:rPr lang="en-US" sz="1400" dirty="0">
                <a:solidFill>
                  <a:schemeClr val="tx1"/>
                </a:solidFill>
              </a:rPr>
              <a:t> MAC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19607" y="4401668"/>
            <a:ext cx="84537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2276" y="4401669"/>
            <a:ext cx="90543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 1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046206" y="5368836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Bridging Table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6206" y="4090084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Table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6206" y="2624930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Unicast Routing Table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046206" y="1302825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Multicast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Routing Table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9737" y="3196814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ACL Policy Table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634982" y="4090566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Flood Group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633190" y="2683580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Unicast </a:t>
            </a:r>
            <a:r>
              <a:rPr lang="en-US" sz="1400" dirty="0" err="1">
                <a:solidFill>
                  <a:schemeClr val="tx1"/>
                </a:solidFill>
              </a:rPr>
              <a:t>Grouop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633190" y="146342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ECMP Group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28820" y="1043945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928820" y="186107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737898" y="3360857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737898" y="4218862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33190" y="528376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Multicast Group</a:t>
            </a:r>
          </a:p>
        </p:txBody>
      </p:sp>
      <p:sp>
        <p:nvSpPr>
          <p:cNvPr id="29" name="Oval 28"/>
          <p:cNvSpPr/>
          <p:nvPr/>
        </p:nvSpPr>
        <p:spPr>
          <a:xfrm>
            <a:off x="9972337" y="3478964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0" name="Oval 29"/>
          <p:cNvSpPr/>
          <p:nvPr/>
        </p:nvSpPr>
        <p:spPr>
          <a:xfrm>
            <a:off x="9966955" y="4336969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34770" y="3070629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INDIRECT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25693" y="7576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14220" y="1177163"/>
            <a:ext cx="70115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SELECT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30063" y="23893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945025" y="3801695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45025" y="4995743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cxnSp>
        <p:nvCxnSpPr>
          <p:cNvPr id="40" name="Straight Arrow Connector 39"/>
          <p:cNvCxnSpPr>
            <a:stCxn id="5" idx="4"/>
            <a:endCxn id="6" idx="0"/>
          </p:cNvCxnSpPr>
          <p:nvPr/>
        </p:nvCxnSpPr>
        <p:spPr>
          <a:xfrm>
            <a:off x="1194995" y="159213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2"/>
            <a:endCxn id="7" idx="0"/>
          </p:cNvCxnSpPr>
          <p:nvPr/>
        </p:nvCxnSpPr>
        <p:spPr>
          <a:xfrm>
            <a:off x="1194995" y="287229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" idx="2"/>
            <a:endCxn id="10" idx="0"/>
          </p:cNvCxnSpPr>
          <p:nvPr/>
        </p:nvCxnSpPr>
        <p:spPr>
          <a:xfrm>
            <a:off x="1194995" y="4152452"/>
            <a:ext cx="0" cy="24921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" idx="3"/>
            <a:endCxn id="8" idx="1"/>
          </p:cNvCxnSpPr>
          <p:nvPr/>
        </p:nvCxnSpPr>
        <p:spPr>
          <a:xfrm>
            <a:off x="1609165" y="3636085"/>
            <a:ext cx="20843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" idx="3"/>
            <a:endCxn id="9" idx="1"/>
          </p:cNvCxnSpPr>
          <p:nvPr/>
        </p:nvCxnSpPr>
        <p:spPr>
          <a:xfrm flipV="1">
            <a:off x="1647714" y="4820320"/>
            <a:ext cx="171893" cy="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" idx="3"/>
            <a:endCxn id="14" idx="1"/>
          </p:cNvCxnSpPr>
          <p:nvPr/>
        </p:nvCxnSpPr>
        <p:spPr>
          <a:xfrm flipV="1">
            <a:off x="2645938" y="1678958"/>
            <a:ext cx="400268" cy="195712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3"/>
            <a:endCxn id="13" idx="1"/>
          </p:cNvCxnSpPr>
          <p:nvPr/>
        </p:nvCxnSpPr>
        <p:spPr>
          <a:xfrm flipV="1">
            <a:off x="2645938" y="3001063"/>
            <a:ext cx="400268" cy="63502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8" idx="3"/>
            <a:endCxn id="12" idx="1"/>
          </p:cNvCxnSpPr>
          <p:nvPr/>
        </p:nvCxnSpPr>
        <p:spPr>
          <a:xfrm>
            <a:off x="2645938" y="3636085"/>
            <a:ext cx="400268" cy="83013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3"/>
            <a:endCxn id="11" idx="1"/>
          </p:cNvCxnSpPr>
          <p:nvPr/>
        </p:nvCxnSpPr>
        <p:spPr>
          <a:xfrm>
            <a:off x="2645938" y="3636085"/>
            <a:ext cx="400268" cy="210888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5" idx="1"/>
          </p:cNvCxnSpPr>
          <p:nvPr/>
        </p:nvCxnSpPr>
        <p:spPr>
          <a:xfrm>
            <a:off x="3046206" y="3713181"/>
            <a:ext cx="1363531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9" idx="3"/>
          </p:cNvCxnSpPr>
          <p:nvPr/>
        </p:nvCxnSpPr>
        <p:spPr>
          <a:xfrm flipV="1">
            <a:off x="2664985" y="3713181"/>
            <a:ext cx="381221" cy="1107139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3"/>
            <a:endCxn id="15" idx="1"/>
          </p:cNvCxnSpPr>
          <p:nvPr/>
        </p:nvCxnSpPr>
        <p:spPr>
          <a:xfrm>
            <a:off x="4109421" y="3001063"/>
            <a:ext cx="300316" cy="71211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4" idx="3"/>
            <a:endCxn id="15" idx="1"/>
          </p:cNvCxnSpPr>
          <p:nvPr/>
        </p:nvCxnSpPr>
        <p:spPr>
          <a:xfrm>
            <a:off x="4109421" y="1678958"/>
            <a:ext cx="300316" cy="203422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2" idx="3"/>
            <a:endCxn id="15" idx="1"/>
          </p:cNvCxnSpPr>
          <p:nvPr/>
        </p:nvCxnSpPr>
        <p:spPr>
          <a:xfrm flipV="1">
            <a:off x="4109421" y="3713181"/>
            <a:ext cx="300316" cy="75303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1" idx="3"/>
            <a:endCxn id="15" idx="1"/>
          </p:cNvCxnSpPr>
          <p:nvPr/>
        </p:nvCxnSpPr>
        <p:spPr>
          <a:xfrm flipV="1">
            <a:off x="4109421" y="3713181"/>
            <a:ext cx="300316" cy="2031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6" idx="3"/>
            <a:endCxn id="29" idx="2"/>
          </p:cNvCxnSpPr>
          <p:nvPr/>
        </p:nvCxnSpPr>
        <p:spPr>
          <a:xfrm>
            <a:off x="9801113" y="3715633"/>
            <a:ext cx="17122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30" idx="2"/>
          </p:cNvCxnSpPr>
          <p:nvPr/>
        </p:nvCxnSpPr>
        <p:spPr>
          <a:xfrm>
            <a:off x="9801113" y="4573638"/>
            <a:ext cx="165842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3"/>
            <a:endCxn id="24" idx="1"/>
          </p:cNvCxnSpPr>
          <p:nvPr/>
        </p:nvCxnSpPr>
        <p:spPr>
          <a:xfrm flipV="1">
            <a:off x="6696405" y="1398721"/>
            <a:ext cx="232415" cy="41947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3" idx="3"/>
            <a:endCxn id="25" idx="1"/>
          </p:cNvCxnSpPr>
          <p:nvPr/>
        </p:nvCxnSpPr>
        <p:spPr>
          <a:xfrm>
            <a:off x="6696405" y="1818200"/>
            <a:ext cx="232415" cy="39765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5" idx="3"/>
            <a:endCxn id="23" idx="1"/>
          </p:cNvCxnSpPr>
          <p:nvPr/>
        </p:nvCxnSpPr>
        <p:spPr>
          <a:xfrm flipV="1">
            <a:off x="5238077" y="1818200"/>
            <a:ext cx="395113" cy="189498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5" idx="3"/>
            <a:endCxn id="21" idx="1"/>
          </p:cNvCxnSpPr>
          <p:nvPr/>
        </p:nvCxnSpPr>
        <p:spPr>
          <a:xfrm flipV="1">
            <a:off x="5238077" y="3038356"/>
            <a:ext cx="395113" cy="6748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5" idx="3"/>
            <a:endCxn id="20" idx="1"/>
          </p:cNvCxnSpPr>
          <p:nvPr/>
        </p:nvCxnSpPr>
        <p:spPr>
          <a:xfrm>
            <a:off x="5238077" y="3713181"/>
            <a:ext cx="396905" cy="73216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5" idx="3"/>
            <a:endCxn id="28" idx="1"/>
          </p:cNvCxnSpPr>
          <p:nvPr/>
        </p:nvCxnSpPr>
        <p:spPr>
          <a:xfrm>
            <a:off x="5238077" y="3713181"/>
            <a:ext cx="395113" cy="19253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5" idx="3"/>
            <a:endCxn id="26" idx="1"/>
          </p:cNvCxnSpPr>
          <p:nvPr/>
        </p:nvCxnSpPr>
        <p:spPr>
          <a:xfrm>
            <a:off x="5238077" y="3713181"/>
            <a:ext cx="3499821" cy="245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8" idx="3"/>
            <a:endCxn id="27" idx="1"/>
          </p:cNvCxnSpPr>
          <p:nvPr/>
        </p:nvCxnSpPr>
        <p:spPr>
          <a:xfrm flipV="1">
            <a:off x="6696405" y="4573638"/>
            <a:ext cx="2041493" cy="106490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28" idx="3"/>
            <a:endCxn id="26" idx="1"/>
          </p:cNvCxnSpPr>
          <p:nvPr/>
        </p:nvCxnSpPr>
        <p:spPr>
          <a:xfrm flipV="1">
            <a:off x="6696405" y="3715633"/>
            <a:ext cx="2041493" cy="192290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20" idx="3"/>
            <a:endCxn id="26" idx="1"/>
          </p:cNvCxnSpPr>
          <p:nvPr/>
        </p:nvCxnSpPr>
        <p:spPr>
          <a:xfrm flipV="1">
            <a:off x="6698197" y="3715633"/>
            <a:ext cx="2039701" cy="72970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0" idx="3"/>
            <a:endCxn id="27" idx="1"/>
          </p:cNvCxnSpPr>
          <p:nvPr/>
        </p:nvCxnSpPr>
        <p:spPr>
          <a:xfrm>
            <a:off x="6698197" y="4445342"/>
            <a:ext cx="2039701" cy="12829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25" idx="3"/>
            <a:endCxn id="27" idx="1"/>
          </p:cNvCxnSpPr>
          <p:nvPr/>
        </p:nvCxnSpPr>
        <p:spPr>
          <a:xfrm>
            <a:off x="7992035" y="2215850"/>
            <a:ext cx="745863" cy="2357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24" idx="3"/>
            <a:endCxn id="26" idx="1"/>
          </p:cNvCxnSpPr>
          <p:nvPr/>
        </p:nvCxnSpPr>
        <p:spPr>
          <a:xfrm>
            <a:off x="7992035" y="1398721"/>
            <a:ext cx="745863" cy="231691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21" idx="3"/>
            <a:endCxn id="26" idx="1"/>
          </p:cNvCxnSpPr>
          <p:nvPr/>
        </p:nvCxnSpPr>
        <p:spPr>
          <a:xfrm>
            <a:off x="6696405" y="3038356"/>
            <a:ext cx="2041493" cy="67727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Broadcom SDK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OF-Agent</a:t>
            </a:r>
          </a:p>
          <a:p>
            <a:pPr algn="ctr"/>
            <a:r>
              <a:rPr lang="en-US" b="1" dirty="0"/>
              <a:t>(Indigo)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Controller</a:t>
            </a:r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On-Switch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Off-Switch</a:t>
            </a:r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  <a:solidFill>
            <a:schemeClr val="bg1">
              <a:lumMod val="75000"/>
            </a:schemeClr>
          </a:solidFill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Controller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P4 Compiler</a:t>
            </a:r>
          </a:p>
          <a:p>
            <a:pPr algn="r"/>
            <a:r>
              <a:rPr lang="en-US" dirty="0"/>
              <a:t>maps from</a:t>
            </a:r>
          </a:p>
          <a:p>
            <a:pPr algn="r"/>
            <a:r>
              <a:rPr lang="en-US" dirty="0"/>
              <a:t>Logical to</a:t>
            </a:r>
          </a:p>
          <a:p>
            <a:pPr algn="r"/>
            <a:r>
              <a:rPr lang="en-US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r>
              <a:rPr lang="en-US" sz="2800" dirty="0"/>
              <a:t>Stratum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ONL</a:t>
            </a:r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SDK (Driver)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API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Chip(s)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Peripheral(s)</a:t>
            </a:r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P4Runtime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gNMI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gNOI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 Broker</a:t>
            </a:r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Chip Abstraction Managers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Manager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Chassis Manager</a:t>
            </a:r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Manager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P4 Compiler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077873"/>
            <a:chOff x="1858297" y="273786"/>
            <a:chExt cx="4923335" cy="1236163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ACL</a:t>
              </a:r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43" idx="1"/>
            </p:cNvCxnSpPr>
            <p:nvPr/>
          </p:nvCxnSpPr>
          <p:spPr>
            <a:xfrm>
              <a:off x="3198546" y="1070204"/>
              <a:ext cx="823064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43" idx="3"/>
              <a:endCxn id="7" idx="1"/>
            </p:cNvCxnSpPr>
            <p:nvPr/>
          </p:nvCxnSpPr>
          <p:spPr>
            <a:xfrm flipV="1">
              <a:off x="4990089" y="1070204"/>
              <a:ext cx="818149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bcm_forward.bin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bf_forward.bin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Switch ASIC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Switch OS</a:t>
              </a:r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P4Runtime Server</a:t>
              </a:r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p4runtime.proto</a:t>
            </a:r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ASIC SDK</a:t>
            </a:r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 Frontend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259615" y="1181792"/>
            <a:ext cx="968479" cy="56141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Switching Chips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Passive Optical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81635" y="2488977"/>
            <a:ext cx="1419583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dirty="0">
                <a:solidFill>
                  <a:srgbClr val="000000"/>
                </a:solidFill>
              </a:rPr>
              <a:t>Fixed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Verification</a:t>
            </a:r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Update</a:t>
            </a:r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Manager</a:t>
            </a:r>
          </a:p>
        </p:txBody>
      </p:sp>
      <p:grpSp>
        <p:nvGrpSpPr>
          <p:cNvPr id="241" name="Group 240"/>
          <p:cNvGrpSpPr/>
          <p:nvPr/>
        </p:nvGrpSpPr>
        <p:grpSpPr>
          <a:xfrm>
            <a:off x="397456" y="2467538"/>
            <a:ext cx="1119105" cy="2258016"/>
            <a:chOff x="496551" y="2539679"/>
            <a:chExt cx="1119105" cy="2258016"/>
          </a:xfrm>
        </p:grpSpPr>
        <p:sp>
          <p:nvSpPr>
            <p:cNvPr id="242" name="Rectangle 241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3" name="Curved Connector 24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urved Connector 243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urved Connector 244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urved Connector 245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urved Connector 246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urved Connector 247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10672465" y="2488977"/>
            <a:ext cx="1071329" cy="2258016"/>
            <a:chOff x="10084343" y="2539679"/>
            <a:chExt cx="1231257" cy="2258016"/>
          </a:xfrm>
        </p:grpSpPr>
        <p:sp>
          <p:nvSpPr>
            <p:cNvPr id="255" name="Rectangle 254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97" name="Elbow Connector 4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 298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92" name="Elbow Connector 49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87" name="Elbow Connector 48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Group 300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02" name="Elbow Connector 30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2" name="Group 501"/>
          <p:cNvGrpSpPr/>
          <p:nvPr/>
        </p:nvGrpSpPr>
        <p:grpSpPr>
          <a:xfrm>
            <a:off x="1587733" y="2464377"/>
            <a:ext cx="1190771" cy="2258016"/>
            <a:chOff x="8120389" y="2539679"/>
            <a:chExt cx="1190771" cy="2258016"/>
          </a:xfrm>
        </p:grpSpPr>
        <p:grpSp>
          <p:nvGrpSpPr>
            <p:cNvPr id="503" name="Group 502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22" name="Rectangle 52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0" name="Trapezoid 519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8" name="Trapezoid 517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Trapezoid 515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4" name="Trapezoid 51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" name="Trapezoid 5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0" name="Trapezoid 509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2846175" y="2466145"/>
            <a:ext cx="1190771" cy="2258016"/>
            <a:chOff x="8120389" y="2539679"/>
            <a:chExt cx="1190771" cy="2258016"/>
          </a:xfrm>
        </p:grpSpPr>
        <p:grpSp>
          <p:nvGrpSpPr>
            <p:cNvPr id="530" name="Group 52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37" name="Rectangle 53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1" name="Trapezoid 53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2" name="Trapezoid 53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3" name="Trapezoid 53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4" name="Trapezoid 53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5" name="Trapezoid 53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6" name="Trapezoid 53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4" name="Group 543"/>
          <p:cNvGrpSpPr/>
          <p:nvPr/>
        </p:nvGrpSpPr>
        <p:grpSpPr>
          <a:xfrm>
            <a:off x="4114663" y="2476236"/>
            <a:ext cx="1190771" cy="2258016"/>
            <a:chOff x="8120389" y="2539679"/>
            <a:chExt cx="1190771" cy="2258016"/>
          </a:xfrm>
        </p:grpSpPr>
        <p:grpSp>
          <p:nvGrpSpPr>
            <p:cNvPr id="545" name="Group 54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52" name="Rectangle 55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6" name="Trapezoid 54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7" name="Trapezoid 54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Trapezoid 54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9" name="Trapezoid 54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0" name="Trapezoid 54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Trapezoid 55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9" name="Group 558"/>
          <p:cNvGrpSpPr/>
          <p:nvPr/>
        </p:nvGrpSpPr>
        <p:grpSpPr>
          <a:xfrm>
            <a:off x="6871336" y="2483685"/>
            <a:ext cx="1190771" cy="2258016"/>
            <a:chOff x="8120389" y="2539679"/>
            <a:chExt cx="1190771" cy="2258016"/>
          </a:xfrm>
        </p:grpSpPr>
        <p:grpSp>
          <p:nvGrpSpPr>
            <p:cNvPr id="560" name="Group 55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67" name="Rectangle 56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1" name="Trapezoid 56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2" name="Trapezoid 56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3" name="Trapezoid 56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4" name="Trapezoid 56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5" name="Trapezoid 56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Trapezoid 56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4" name="Group 573"/>
          <p:cNvGrpSpPr/>
          <p:nvPr/>
        </p:nvGrpSpPr>
        <p:grpSpPr>
          <a:xfrm>
            <a:off x="8129778" y="2485453"/>
            <a:ext cx="1190771" cy="2258016"/>
            <a:chOff x="8120389" y="2539679"/>
            <a:chExt cx="1190771" cy="2258016"/>
          </a:xfrm>
        </p:grpSpPr>
        <p:grpSp>
          <p:nvGrpSpPr>
            <p:cNvPr id="575" name="Group 57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82" name="Rectangle 58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6" name="Trapezoid 57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7" name="Trapezoid 57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8" name="Trapezoid 57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9" name="Trapezoid 57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0" name="Trapezoid 57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1" name="Trapezoid 58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9398266" y="2495544"/>
            <a:ext cx="1190771" cy="2258016"/>
            <a:chOff x="8120389" y="2539679"/>
            <a:chExt cx="1190771" cy="2258016"/>
          </a:xfrm>
        </p:grpSpPr>
        <p:grpSp>
          <p:nvGrpSpPr>
            <p:cNvPr id="590" name="Group 58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97" name="Rectangle 59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1" name="Trapezoid 59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2" name="Trapezoid 59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3" name="Trapezoid 59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Trapezoid 59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5" name="Trapezoid 59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Trapezoid 59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Tofino ASIC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switch.p4</a:t>
              </a:r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Barefoot P4 Compiler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ofdpa.c</a:t>
                </a:r>
                <a:endParaRPr lang="en-US" sz="16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ofdpa.h</a:t>
                </a:r>
                <a:endParaRPr lang="en-US" sz="16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ofdpa.p4</a:t>
              </a:r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Broadcom P4 Compiler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sai.c</a:t>
                </a:r>
                <a:endParaRPr lang="en-US" sz="1600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sai-brcm.h</a:t>
                </a:r>
                <a:endParaRPr lang="en-US" sz="1400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XXX ASIC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sai.p4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Compiler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Definition</a:t>
            </a:r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Vendor</a:t>
            </a:r>
          </a:p>
          <a:p>
            <a:pPr algn="ctr"/>
            <a:r>
              <a:rPr lang="en-US" dirty="0"/>
              <a:t>SDK</a:t>
            </a: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Switching</a:t>
            </a:r>
          </a:p>
          <a:p>
            <a:pPr algn="ctr"/>
            <a:r>
              <a:rPr lang="en-US" dirty="0"/>
              <a:t>Chip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Routing Table</a:t>
            </a:r>
          </a:p>
          <a:p>
            <a:pPr algn="ctr"/>
            <a:r>
              <a:rPr lang="en-US" b="1" dirty="0"/>
              <a:t>(RIB)</a:t>
            </a:r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Forwarding Table</a:t>
            </a:r>
          </a:p>
          <a:p>
            <a:pPr algn="ctr"/>
            <a:r>
              <a:rPr lang="en-US" b="1" dirty="0"/>
              <a:t>(FIB)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</a:t>
            </a:r>
            <a:r>
              <a:rPr lang="en" dirty="0"/>
              <a:t> 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 </a:t>
            </a:r>
            <a:r>
              <a:rPr lang="en" dirty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/>
              <a:t>model.go</a:t>
            </a:r>
            <a:r>
              <a:rPr lang="en-US" sz="1600" b="1" dirty="0"/>
              <a:t>, </a:t>
            </a:r>
            <a:r>
              <a:rPr lang="en" sz="1600" b="1" dirty="0" err="1"/>
              <a:t>model.cc</a:t>
            </a:r>
            <a:r>
              <a:rPr lang="en-US" sz="1600" b="1" dirty="0"/>
              <a:t>, </a:t>
            </a:r>
            <a:r>
              <a:rPr lang="en" sz="1600" b="1" dirty="0"/>
              <a:t> </a:t>
            </a:r>
            <a:r>
              <a:rPr lang="en" sz="1600" b="1" dirty="0" err="1"/>
              <a:t>model.java</a:t>
            </a:r>
            <a:r>
              <a:rPr lang="en-US" sz="1600" b="1" dirty="0"/>
              <a:t>.</a:t>
            </a:r>
            <a:r>
              <a:rPr lang="en" sz="1600" b="1" dirty="0"/>
              <a:t> 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>
                <a:solidFill>
                  <a:schemeClr val="dk1"/>
                </a:solidFill>
              </a:rPr>
              <a:t>cc,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/>
              <a:t>Runtime API</a:t>
            </a:r>
            <a:r>
              <a:rPr lang="en-US" sz="1600" dirty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as a </a:t>
            </a:r>
            <a:r>
              <a:rPr lang="en-US" sz="1600" dirty="0" err="1"/>
              <a:t>ProtoBuf</a:t>
            </a: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  <a:solidFill>
            <a:schemeClr val="bg2">
              <a:lumMod val="50000"/>
            </a:schemeClr>
          </a:solidFill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>
                  <a:solidFill>
                    <a:schemeClr val="bg1"/>
                  </a:solidFill>
                </a:rPr>
                <a:t>BMv2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solidFill>
            <a:schemeClr val="accent1"/>
          </a:solidFill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bg1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Southbound Plugins</a:t>
            </a:r>
          </a:p>
          <a:p>
            <a:pPr algn="r"/>
            <a:r>
              <a:rPr lang="en-US" sz="1600" dirty="0"/>
              <a:t>Device-specific Drivers</a:t>
            </a:r>
          </a:p>
          <a:p>
            <a:pPr algn="r"/>
            <a:r>
              <a:rPr lang="en-US" sz="1600" dirty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Multiple Pipelines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Drivers</a:t>
            </a:r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Software, Certs, </a:t>
            </a:r>
            <a:r>
              <a:rPr lang="en-US" dirty="0" err="1"/>
              <a:t>Config</a:t>
            </a:r>
            <a:r>
              <a:rPr lang="en-US" dirty="0"/>
              <a:t>,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Control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Topology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Event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Link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Device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Device </a:t>
            </a:r>
            <a:r>
              <a:rPr lang="en-US" dirty="0"/>
              <a:t>Event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/>
              <a:t>Link Event</a:t>
            </a:r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Type</a:t>
              </a:r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Optional 802.1Q VLAN Tag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Fine-grain, In-band Measurement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Analysis</a:t>
            </a: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Contract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</a:t>
            </a:r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Dataplane</a:t>
            </a:r>
            <a:endParaRPr lang="en-US" sz="1600" dirty="0"/>
          </a:p>
        </p:txBody>
      </p:sp>
      <p:pic>
        <p:nvPicPr>
          <p:cNvPr id="5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736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19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0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Routers</a:t>
            </a:r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1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4</a:t>
            </a:r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Groups</a:t>
            </a:r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Servers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Active-Active</a:t>
            </a:r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(Dual </a:t>
            </a:r>
            <a:r>
              <a:rPr lang="en-US" sz="1600" dirty="0" err="1"/>
              <a:t>ToRs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10.0.2.0/24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10.0.2.1/32</a:t>
            </a:r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10.0.1.1/24</a:t>
            </a:r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10.0.2.1/24</a:t>
            </a:r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1</a:t>
            </a:r>
          </a:p>
          <a:p>
            <a:pPr algn="ctr"/>
            <a:r>
              <a:rPr lang="en-US" dirty="0"/>
              <a:t>(103)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2</a:t>
            </a:r>
          </a:p>
          <a:p>
            <a:pPr algn="ctr"/>
            <a:r>
              <a:rPr lang="en-US" dirty="0"/>
              <a:t>(104)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2</a:t>
            </a:r>
          </a:p>
          <a:p>
            <a:pPr algn="ctr"/>
            <a:r>
              <a:rPr lang="en-US" dirty="0"/>
              <a:t>(102)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102</a:t>
            </a: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 2</a:t>
            </a:r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Path Service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Host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Host Location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  <a:r>
              <a:rPr lang="en-US" dirty="0" err="1"/>
              <a:t>Config</a:t>
            </a:r>
            <a:endParaRPr lang="en-US" dirty="0"/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ONOS Applications</a:t>
            </a:r>
          </a:p>
          <a:p>
            <a:pPr algn="ctr"/>
            <a:r>
              <a:rPr lang="mr-IN" dirty="0"/>
              <a:t>…</a:t>
            </a:r>
            <a:r>
              <a:rPr lang="en-US" dirty="0"/>
              <a:t>  and Core Services 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r>
              <a:rPr lang="en-US" dirty="0"/>
              <a:t>  Network Devices 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SBI</a:t>
              </a:r>
            </a:p>
            <a:p>
              <a:r>
                <a:rPr lang="en-US" dirty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Device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r>
                <a:rPr lang="en-US" dirty="0"/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</a:t>
              </a:r>
            </a:p>
            <a:p>
              <a:pPr algn="ctr"/>
              <a:r>
                <a:rPr lang="en-US" dirty="0"/>
                <a:t>Flow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gNMI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 Elements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ONOS RIC</a:t>
            </a:r>
            <a:r>
              <a:rPr lang="en-US" dirty="0"/>
              <a:t>:</a:t>
            </a:r>
          </a:p>
          <a:p>
            <a:r>
              <a:rPr lang="en-US" i="1" dirty="0"/>
              <a:t>RAN</a:t>
            </a:r>
          </a:p>
          <a:p>
            <a:r>
              <a:rPr lang="en-US" i="1" dirty="0"/>
              <a:t>Intelligent</a:t>
            </a:r>
          </a:p>
          <a:p>
            <a:r>
              <a:rPr lang="en-US" i="1" dirty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K/V</a:t>
            </a:r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DB</a:t>
            </a:r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Aggregation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Interference Mgmt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Handover Control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 Management</a:t>
            </a:r>
            <a:endParaRPr lang="en-US" dirty="0"/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     Phase 2</a:t>
            </a:r>
          </a:p>
          <a:p>
            <a:pPr algn="ctr"/>
            <a:r>
              <a:rPr lang="en-US" sz="1600" dirty="0"/>
              <a:t>Network owners take control of packet 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680;p45"/>
          <p:cNvCxnSpPr/>
          <p:nvPr/>
        </p:nvCxnSpPr>
        <p:spPr>
          <a:xfrm flipV="1">
            <a:off x="3659359" y="3202241"/>
            <a:ext cx="189497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/>
          <p:nvPr/>
        </p:nvCxnSpPr>
        <p:spPr>
          <a:xfrm>
            <a:off x="3659359" y="3202241"/>
            <a:ext cx="1337439" cy="1017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/>
          <p:nvPr/>
        </p:nvCxnSpPr>
        <p:spPr>
          <a:xfrm flipH="1" flipV="1">
            <a:off x="5476465" y="2277365"/>
            <a:ext cx="1283268" cy="91367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/>
          <p:nvPr/>
        </p:nvCxnSpPr>
        <p:spPr>
          <a:xfrm flipH="1">
            <a:off x="5285994" y="3191042"/>
            <a:ext cx="1473739" cy="1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/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/>
          <p:nvPr/>
        </p:nvCxnSpPr>
        <p:spPr>
          <a:xfrm flipV="1">
            <a:off x="3659359" y="2262235"/>
            <a:ext cx="1323575" cy="94000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</p:cNvCxnSpPr>
          <p:nvPr/>
        </p:nvCxnSpPr>
        <p:spPr>
          <a:xfrm flipV="1">
            <a:off x="1640039" y="3202241"/>
            <a:ext cx="1539653" cy="1193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48600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ID, arrival time, departure, queue delay, etc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4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S2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S5</a:t>
              </a:r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Google Shape;694;p45"/>
          <p:cNvCxnSpPr>
            <a:endCxn id="102" idx="1"/>
          </p:cNvCxnSpPr>
          <p:nvPr/>
        </p:nvCxnSpPr>
        <p:spPr>
          <a:xfrm>
            <a:off x="7353820" y="3173507"/>
            <a:ext cx="1425449" cy="7165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15733" y="244652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571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279715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3767477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8263" y="194714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839" y="2810495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2658" y="2800414"/>
            <a:ext cx="915462" cy="736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T6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T1</a:t>
              </a:r>
            </a:p>
            <a:p>
              <a:pPr algn="ctr"/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port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T2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T4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Filter </a:t>
            </a:r>
            <a:r>
              <a:rPr lang="en-US" dirty="0"/>
              <a:t>on “Switch-Port, MAC-</a:t>
            </a:r>
            <a:r>
              <a:rPr lang="en-US" dirty="0" err="1"/>
              <a:t>Addr</a:t>
            </a:r>
            <a:r>
              <a:rPr lang="en-US" dirty="0"/>
              <a:t>, VLAN, IP-</a:t>
            </a:r>
            <a:r>
              <a:rPr lang="en-US" dirty="0" err="1"/>
              <a:t>Addr</a:t>
            </a:r>
            <a:r>
              <a:rPr lang="en-US" dirty="0"/>
              <a:t>”</a:t>
            </a:r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Flow Rules</a:t>
            </a:r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20143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5542" y="1908918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1981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Protocol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2228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6015" y="1916962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Switch</a:t>
            </a:r>
          </a:p>
        </p:txBody>
      </p:sp>
      <p:sp>
        <p:nvSpPr>
          <p:cNvPr id="16" name="Cloud Callout 15"/>
          <p:cNvSpPr/>
          <p:nvPr/>
        </p:nvSpPr>
        <p:spPr>
          <a:xfrm flipH="1">
            <a:off x="1408329" y="842212"/>
            <a:ext cx="2273520" cy="1370056"/>
          </a:xfrm>
          <a:prstGeom prst="cloudCallout">
            <a:avLst>
              <a:gd name="adj1" fmla="val -60730"/>
              <a:gd name="adj2" fmla="val 86820"/>
            </a:avLst>
          </a:prstGeom>
          <a:ln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58654" y="1095127"/>
            <a:ext cx="1418896" cy="81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u="sng" dirty="0"/>
              <a:t>Flow Table</a:t>
            </a:r>
            <a:endParaRPr lang="en-US" sz="1400" dirty="0"/>
          </a:p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</p:txBody>
      </p:sp>
      <p:pic>
        <p:nvPicPr>
          <p:cNvPr id="1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958" y="2345741"/>
            <a:ext cx="1127117" cy="10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48" y="2276748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 or pass up to ONOS</a:t>
            </a:r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Permit </a:t>
            </a:r>
            <a:r>
              <a:rPr lang="en-US" sz="140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Filtering</a:t>
            </a:r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SPGW</a:t>
            </a:r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INT</a:t>
            </a:r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BNG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Basic Functionality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Raft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9047662" y="3566718"/>
            <a:ext cx="1354732" cy="1339575"/>
            <a:chOff x="2157822" y="1314134"/>
            <a:chExt cx="1354732" cy="1339575"/>
          </a:xfrm>
        </p:grpSpPr>
        <p:sp>
          <p:nvSpPr>
            <p:cNvPr id="75" name="Oval 74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7181316" y="5060362"/>
            <a:ext cx="1354732" cy="1339575"/>
            <a:chOff x="2157822" y="1314134"/>
            <a:chExt cx="1354732" cy="1339575"/>
          </a:xfrm>
        </p:grpSpPr>
        <p:sp>
          <p:nvSpPr>
            <p:cNvPr id="72" name="Oval 71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1775355" y="3566718"/>
            <a:ext cx="1354732" cy="1339575"/>
            <a:chOff x="2157822" y="1314134"/>
            <a:chExt cx="1354732" cy="1339575"/>
          </a:xfrm>
        </p:grpSpPr>
        <p:sp>
          <p:nvSpPr>
            <p:cNvPr id="69" name="Oval 68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FF71FB-BF72-ED43-992E-738385F4F289}"/>
              </a:ext>
            </a:extLst>
          </p:cNvPr>
          <p:cNvCxnSpPr>
            <a:cxnSpLocks/>
            <a:endCxn id="49" idx="6"/>
          </p:cNvCxnSpPr>
          <p:nvPr/>
        </p:nvCxnSpPr>
        <p:spPr bwMode="gray">
          <a:xfrm>
            <a:off x="3441921" y="4257772"/>
            <a:ext cx="1112911" cy="167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5F18FF-151E-D849-B448-C4DAE92ACC3A}"/>
              </a:ext>
            </a:extLst>
          </p:cNvPr>
          <p:cNvCxnSpPr>
            <a:cxnSpLocks/>
            <a:stCxn id="49" idx="13"/>
          </p:cNvCxnSpPr>
          <p:nvPr/>
        </p:nvCxnSpPr>
        <p:spPr bwMode="gray">
          <a:xfrm flipV="1">
            <a:off x="7044709" y="4213060"/>
            <a:ext cx="1410035" cy="1760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527482E-587B-BE45-8184-3F5DB420F07F}"/>
              </a:ext>
            </a:extLst>
          </p:cNvPr>
          <p:cNvSpPr/>
          <p:nvPr/>
        </p:nvSpPr>
        <p:spPr>
          <a:xfrm>
            <a:off x="6769210" y="222405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Cloud Services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C75C9C-3A12-644A-B53B-EF7861B424E3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 bwMode="gray">
          <a:xfrm flipH="1">
            <a:off x="3441921" y="1676238"/>
            <a:ext cx="2873692" cy="216470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0D9304AB-A3DD-E34C-9E3E-372F3998FA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48348" y="3501456"/>
            <a:ext cx="2502845" cy="1170572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02613E-6BC7-1D46-B587-B3A573D00339}"/>
              </a:ext>
            </a:extLst>
          </p:cNvPr>
          <p:cNvSpPr txBox="1"/>
          <p:nvPr/>
        </p:nvSpPr>
        <p:spPr>
          <a:xfrm>
            <a:off x="10154355" y="3254610"/>
            <a:ext cx="1048364" cy="44319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Corporate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Datacenter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830A6-82B1-4144-801B-F827902F09A3}"/>
              </a:ext>
            </a:extLst>
          </p:cNvPr>
          <p:cNvSpPr txBox="1"/>
          <p:nvPr/>
        </p:nvSpPr>
        <p:spPr>
          <a:xfrm>
            <a:off x="1397168" y="3420809"/>
            <a:ext cx="65723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Branch</a:t>
            </a:r>
          </a:p>
        </p:txBody>
      </p:sp>
      <p:pic>
        <p:nvPicPr>
          <p:cNvPr id="35" name="Google Shape;1463;p153" descr="switch-icon.png">
            <a:extLst>
              <a:ext uri="{FF2B5EF4-FFF2-40B4-BE49-F238E27FC236}">
                <a16:creationId xmlns:a16="http://schemas.microsoft.com/office/drawing/2014/main" id="{50BFE77A-6E07-0942-A8C6-0C46B730EE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190" y="3840940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463;p153" descr="switch-icon.png">
            <a:extLst>
              <a:ext uri="{FF2B5EF4-FFF2-40B4-BE49-F238E27FC236}">
                <a16:creationId xmlns:a16="http://schemas.microsoft.com/office/drawing/2014/main" id="{205A5F32-982B-4245-9DAB-43174AEB43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4744" y="3844834"/>
            <a:ext cx="915462" cy="73645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D35DF8F-05D7-E941-A7EC-CAC29472D175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SD-WAN Controller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7350CD-1171-D841-92BF-D1054A37599B}"/>
              </a:ext>
            </a:extLst>
          </p:cNvPr>
          <p:cNvCxnSpPr>
            <a:cxnSpLocks/>
            <a:stCxn id="49" idx="0"/>
          </p:cNvCxnSpPr>
          <p:nvPr/>
        </p:nvCxnSpPr>
        <p:spPr bwMode="gray">
          <a:xfrm>
            <a:off x="6117489" y="4672028"/>
            <a:ext cx="690757" cy="94470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2011CB7-906D-3B43-A101-D768C029CD5E}"/>
              </a:ext>
            </a:extLst>
          </p:cNvPr>
          <p:cNvSpPr txBox="1"/>
          <p:nvPr/>
        </p:nvSpPr>
        <p:spPr>
          <a:xfrm>
            <a:off x="8515400" y="5939878"/>
            <a:ext cx="1094852" cy="27699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Main Office</a:t>
            </a:r>
          </a:p>
        </p:txBody>
      </p:sp>
      <p:pic>
        <p:nvPicPr>
          <p:cNvPr id="56" name="Google Shape;1463;p153" descr="switch-icon.png">
            <a:extLst>
              <a:ext uri="{FF2B5EF4-FFF2-40B4-BE49-F238E27FC236}">
                <a16:creationId xmlns:a16="http://schemas.microsoft.com/office/drawing/2014/main" id="{A3E69FF0-F97D-0D4F-9818-69ECC725C0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2034" y="5310027"/>
            <a:ext cx="915462" cy="736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5507CB-7D0D-4546-B2D9-63A5C881359E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 bwMode="gray">
          <a:xfrm>
            <a:off x="6315613" y="1676238"/>
            <a:ext cx="2596862" cy="216859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4AC2C-6EC6-9E4C-9815-CA702E027D50}"/>
              </a:ext>
            </a:extLst>
          </p:cNvPr>
          <p:cNvCxnSpPr/>
          <p:nvPr/>
        </p:nvCxnSpPr>
        <p:spPr>
          <a:xfrm flipV="1">
            <a:off x="3899652" y="4025921"/>
            <a:ext cx="4421825" cy="372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3F8AA42-B6AE-7244-AFC2-65B6AF0BBABC}"/>
              </a:ext>
            </a:extLst>
          </p:cNvPr>
          <p:cNvCxnSpPr>
            <a:cxnSpLocks/>
          </p:cNvCxnSpPr>
          <p:nvPr/>
        </p:nvCxnSpPr>
        <p:spPr>
          <a:xfrm>
            <a:off x="3899652" y="4402330"/>
            <a:ext cx="2512478" cy="12759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0FA859-F6DB-2F42-8806-A40C15FA70D0}"/>
              </a:ext>
            </a:extLst>
          </p:cNvPr>
          <p:cNvCxnSpPr>
            <a:cxnSpLocks/>
          </p:cNvCxnSpPr>
          <p:nvPr/>
        </p:nvCxnSpPr>
        <p:spPr>
          <a:xfrm flipV="1">
            <a:off x="7253987" y="4395178"/>
            <a:ext cx="951818" cy="885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D355321-342B-7347-850B-E5759F8C8939}"/>
              </a:ext>
            </a:extLst>
          </p:cNvPr>
          <p:cNvSpPr/>
          <p:nvPr/>
        </p:nvSpPr>
        <p:spPr>
          <a:xfrm>
            <a:off x="5660986" y="5863536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SD-WAN Edge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3D567D-00C8-BE42-939B-C1FDD27A6BAE}"/>
              </a:ext>
            </a:extLst>
          </p:cNvPr>
          <p:cNvSpPr/>
          <p:nvPr/>
        </p:nvSpPr>
        <p:spPr>
          <a:xfrm>
            <a:off x="3845409" y="5104670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Overlay Tunnel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3A6A29-410D-624C-AC3E-B49BEE4D5F32}"/>
              </a:ext>
            </a:extLst>
          </p:cNvPr>
          <p:cNvCxnSpPr>
            <a:cxnSpLocks/>
          </p:cNvCxnSpPr>
          <p:nvPr/>
        </p:nvCxnSpPr>
        <p:spPr bwMode="gray">
          <a:xfrm flipV="1">
            <a:off x="3633508" y="2860912"/>
            <a:ext cx="2395166" cy="961758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miter lim="800000"/>
            <a:tailEnd type="triangle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AB2973C-52BC-BA4C-B332-AF77186F1E42}"/>
              </a:ext>
            </a:extLst>
          </p:cNvPr>
          <p:cNvSpPr/>
          <p:nvPr/>
        </p:nvSpPr>
        <p:spPr>
          <a:xfrm>
            <a:off x="5436183" y="313177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Network Policies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C47145-F5EE-6142-BB6D-2C15C04869B8}"/>
              </a:ext>
            </a:extLst>
          </p:cNvPr>
          <p:cNvCxnSpPr>
            <a:stCxn id="65" idx="2"/>
            <a:endCxn id="37" idx="0"/>
          </p:cNvCxnSpPr>
          <p:nvPr/>
        </p:nvCxnSpPr>
        <p:spPr>
          <a:xfrm>
            <a:off x="6312385" y="682509"/>
            <a:ext cx="3228" cy="2992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6021320" y="2327598"/>
            <a:ext cx="1026807" cy="635079"/>
            <a:chOff x="9601195" y="1875940"/>
            <a:chExt cx="1026807" cy="635079"/>
          </a:xfrm>
        </p:grpSpPr>
        <p:pic>
          <p:nvPicPr>
            <p:cNvPr id="79" name="Picture 78" descr="A close up of a logo&#10;&#10;Description automatically generated">
              <a:extLst>
                <a:ext uri="{FF2B5EF4-FFF2-40B4-BE49-F238E27FC236}">
                  <a16:creationId xmlns:a16="http://schemas.microsoft.com/office/drawing/2014/main" id="{2D8E48CB-715A-D747-AEFA-A860AAE5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9601195" y="1947547"/>
              <a:ext cx="1026807" cy="5634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835D984-5449-7D47-B769-339B9976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1640" y="1875940"/>
              <a:ext cx="449610" cy="39588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D1908FD-68FE-BA4C-A5D8-AA874AECA9BB}"/>
              </a:ext>
            </a:extLst>
          </p:cNvPr>
          <p:cNvCxnSpPr>
            <a:cxnSpLocks/>
            <a:stCxn id="37" idx="2"/>
            <a:endCxn id="56" idx="0"/>
          </p:cNvCxnSpPr>
          <p:nvPr/>
        </p:nvCxnSpPr>
        <p:spPr bwMode="gray">
          <a:xfrm>
            <a:off x="6315613" y="1676238"/>
            <a:ext cx="734152" cy="363378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14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Symbol" charset="2"/>
                <a:cs typeface="Symbol" charset="2"/>
              </a:rPr>
              <a:t>Network Virtualization</a:t>
            </a:r>
            <a:br>
              <a:rPr lang="en-US" sz="2000" dirty="0">
                <a:ea typeface="Symbol" charset="2"/>
                <a:cs typeface="Symbol" charset="2"/>
              </a:rPr>
            </a:br>
            <a:r>
              <a:rPr lang="en-US" sz="2000" dirty="0">
                <a:ea typeface="Symbol" charset="2"/>
                <a:cs typeface="Symbol" charset="2"/>
              </a:rPr>
              <a:t>Controller</a:t>
            </a:r>
            <a:endParaRPr lang="en-US" sz="20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5B704-0E3E-3340-BEA2-4478E8FA17F4}"/>
              </a:ext>
            </a:extLst>
          </p:cNvPr>
          <p:cNvSpPr txBox="1"/>
          <p:nvPr/>
        </p:nvSpPr>
        <p:spPr>
          <a:xfrm>
            <a:off x="5641895" y="97837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8611F4B-E938-644D-BDCB-19CF2DC34A62}"/>
              </a:ext>
            </a:extLst>
          </p:cNvPr>
          <p:cNvCxnSpPr/>
          <p:nvPr/>
        </p:nvCxnSpPr>
        <p:spPr>
          <a:xfrm>
            <a:off x="5888918" y="1393372"/>
            <a:ext cx="0" cy="7394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945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ABCA04-64BE-E249-B4C0-E2E38D13654B}"/>
              </a:ext>
            </a:extLst>
          </p:cNvPr>
          <p:cNvGrpSpPr/>
          <p:nvPr/>
        </p:nvGrpSpPr>
        <p:grpSpPr>
          <a:xfrm>
            <a:off x="1669215" y="2594715"/>
            <a:ext cx="9377140" cy="616975"/>
            <a:chOff x="958645" y="1302188"/>
            <a:chExt cx="10586184" cy="76258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AA3B38-695B-D941-89E1-83016B4CBE80}"/>
                </a:ext>
              </a:extLst>
            </p:cNvPr>
            <p:cNvSpPr/>
            <p:nvPr/>
          </p:nvSpPr>
          <p:spPr>
            <a:xfrm>
              <a:off x="958645" y="1312607"/>
              <a:ext cx="9247239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11F7C8-5003-834F-8EFE-7536B1E186DB}"/>
                </a:ext>
              </a:extLst>
            </p:cNvPr>
            <p:cNvCxnSpPr/>
            <p:nvPr/>
          </p:nvCxnSpPr>
          <p:spPr>
            <a:xfrm>
              <a:off x="237449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004CD46-3F3F-124E-A965-A123A03741B7}"/>
                </a:ext>
              </a:extLst>
            </p:cNvPr>
            <p:cNvCxnSpPr/>
            <p:nvPr/>
          </p:nvCxnSpPr>
          <p:spPr>
            <a:xfrm>
              <a:off x="3780507" y="1312607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D01C55-9756-0048-9E6C-973CBC73F4BB}"/>
                </a:ext>
              </a:extLst>
            </p:cNvPr>
            <p:cNvCxnSpPr/>
            <p:nvPr/>
          </p:nvCxnSpPr>
          <p:spPr>
            <a:xfrm>
              <a:off x="515702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2830906-5862-0345-BC65-9C1288ACCECB}"/>
                </a:ext>
              </a:extLst>
            </p:cNvPr>
            <p:cNvSpPr/>
            <p:nvPr/>
          </p:nvSpPr>
          <p:spPr>
            <a:xfrm>
              <a:off x="9258213" y="1312607"/>
              <a:ext cx="2286616" cy="7521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A66BAB-24D6-2548-9F3E-FB2BF63E9AE2}"/>
                </a:ext>
              </a:extLst>
            </p:cNvPr>
            <p:cNvSpPr txBox="1"/>
            <p:nvPr/>
          </p:nvSpPr>
          <p:spPr>
            <a:xfrm>
              <a:off x="977758" y="1321471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D7FEA8-EDDD-A142-ACE0-1DA7E76E9DD9}"/>
                </a:ext>
              </a:extLst>
            </p:cNvPr>
            <p:cNvSpPr txBox="1"/>
            <p:nvPr/>
          </p:nvSpPr>
          <p:spPr>
            <a:xfrm>
              <a:off x="9362085" y="1469691"/>
              <a:ext cx="16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1400" dirty="0"/>
                <a:t>…</a:t>
              </a:r>
              <a:r>
                <a:rPr lang="en-US" sz="1400" dirty="0"/>
                <a:t> Payload </a:t>
              </a:r>
              <a:r>
                <a:rPr lang="mr-IN" sz="1400" dirty="0"/>
                <a:t>…</a:t>
              </a:r>
              <a:endParaRPr lang="en-US" sz="14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51D4C7-FB2F-1645-A7E0-AF05C9BEEAE6}"/>
                </a:ext>
              </a:extLst>
            </p:cNvPr>
            <p:cNvSpPr txBox="1"/>
            <p:nvPr/>
          </p:nvSpPr>
          <p:spPr>
            <a:xfrm>
              <a:off x="2382006" y="1312607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D535A4-9A87-9A4F-B1E3-CAA023527F5D}"/>
                </a:ext>
              </a:extLst>
            </p:cNvPr>
            <p:cNvSpPr txBox="1"/>
            <p:nvPr/>
          </p:nvSpPr>
          <p:spPr>
            <a:xfrm>
              <a:off x="3792768" y="1302188"/>
              <a:ext cx="1361767" cy="6136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UDP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E1A0C3-7B1E-F441-84BA-A90FD105AB42}"/>
                </a:ext>
              </a:extLst>
            </p:cNvPr>
            <p:cNvCxnSpPr/>
            <p:nvPr/>
          </p:nvCxnSpPr>
          <p:spPr>
            <a:xfrm>
              <a:off x="6538452" y="1302778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B23BE7-99A1-D64A-807C-63CD9CB08307}"/>
                </a:ext>
              </a:extLst>
            </p:cNvPr>
            <p:cNvSpPr txBox="1"/>
            <p:nvPr/>
          </p:nvSpPr>
          <p:spPr>
            <a:xfrm>
              <a:off x="6540603" y="1309859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895033-9AA1-5A45-8CEC-9B6AB712F519}"/>
                </a:ext>
              </a:extLst>
            </p:cNvPr>
            <p:cNvSpPr txBox="1"/>
            <p:nvPr/>
          </p:nvSpPr>
          <p:spPr>
            <a:xfrm>
              <a:off x="5162766" y="1409196"/>
              <a:ext cx="1361767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VXLAN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D37BC8-2D9C-B344-B109-53A8C4D08880}"/>
                </a:ext>
              </a:extLst>
            </p:cNvPr>
            <p:cNvSpPr txBox="1"/>
            <p:nvPr/>
          </p:nvSpPr>
          <p:spPr>
            <a:xfrm>
              <a:off x="7890433" y="1320741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7401FD3-13A6-464D-A5A4-B9BDB8197C88}"/>
                </a:ext>
              </a:extLst>
            </p:cNvPr>
            <p:cNvCxnSpPr/>
            <p:nvPr/>
          </p:nvCxnSpPr>
          <p:spPr>
            <a:xfrm>
              <a:off x="7890433" y="1302188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7149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C2607FB-0264-7F43-A778-A7391D6F4B56}"/>
              </a:ext>
            </a:extLst>
          </p:cNvPr>
          <p:cNvSpPr/>
          <p:nvPr/>
        </p:nvSpPr>
        <p:spPr>
          <a:xfrm>
            <a:off x="5667154" y="1934440"/>
            <a:ext cx="3115340" cy="261064"/>
          </a:xfrm>
          <a:prstGeom prst="round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Management Plane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84265A-C85B-AE4A-9CC3-F741427E78D9}"/>
              </a:ext>
            </a:extLst>
          </p:cNvPr>
          <p:cNvCxnSpPr>
            <a:cxnSpLocks/>
          </p:cNvCxnSpPr>
          <p:nvPr/>
        </p:nvCxnSpPr>
        <p:spPr>
          <a:xfrm>
            <a:off x="7160820" y="2404287"/>
            <a:ext cx="0" cy="478541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triangle" w="lg" len="med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E22277-5AE5-CE4C-A794-907939555C82}"/>
              </a:ext>
            </a:extLst>
          </p:cNvPr>
          <p:cNvCxnSpPr>
            <a:cxnSpLocks/>
          </p:cNvCxnSpPr>
          <p:nvPr/>
        </p:nvCxnSpPr>
        <p:spPr>
          <a:xfrm>
            <a:off x="7160820" y="3573755"/>
            <a:ext cx="0" cy="635101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A08E38-F280-B74A-BB45-332FCE85BDB4}"/>
              </a:ext>
            </a:extLst>
          </p:cNvPr>
          <p:cNvCxnSpPr/>
          <p:nvPr/>
        </p:nvCxnSpPr>
        <p:spPr>
          <a:xfrm flipH="1">
            <a:off x="3898300" y="4214257"/>
            <a:ext cx="6545579" cy="0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56A5F8-3606-CC47-A3FB-C1CF53CA17E3}"/>
              </a:ext>
            </a:extLst>
          </p:cNvPr>
          <p:cNvCxnSpPr/>
          <p:nvPr/>
        </p:nvCxnSpPr>
        <p:spPr>
          <a:xfrm>
            <a:off x="3897949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714B9F7-68B4-004F-B0B7-04CAE577B257}"/>
              </a:ext>
            </a:extLst>
          </p:cNvPr>
          <p:cNvCxnSpPr/>
          <p:nvPr/>
        </p:nvCxnSpPr>
        <p:spPr>
          <a:xfrm>
            <a:off x="6081513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986D09-B781-784B-A71B-740D4C8D8C39}"/>
              </a:ext>
            </a:extLst>
          </p:cNvPr>
          <p:cNvCxnSpPr/>
          <p:nvPr/>
        </p:nvCxnSpPr>
        <p:spPr>
          <a:xfrm>
            <a:off x="10448642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1D59D00-495F-1F42-9E6B-018A130B3FF8}"/>
              </a:ext>
            </a:extLst>
          </p:cNvPr>
          <p:cNvCxnSpPr/>
          <p:nvPr/>
        </p:nvCxnSpPr>
        <p:spPr>
          <a:xfrm>
            <a:off x="8265077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1EFFFA-6238-0B46-A8CB-590A15D64E34}"/>
              </a:ext>
            </a:extLst>
          </p:cNvPr>
          <p:cNvCxnSpPr>
            <a:cxnSpLocks/>
          </p:cNvCxnSpPr>
          <p:nvPr/>
        </p:nvCxnSpPr>
        <p:spPr>
          <a:xfrm>
            <a:off x="7162593" y="1247114"/>
            <a:ext cx="0" cy="478541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triangle" w="lg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E48E99-1140-E245-8EE5-635CACAC206F}"/>
              </a:ext>
            </a:extLst>
          </p:cNvPr>
          <p:cNvSpPr txBox="1"/>
          <p:nvPr/>
        </p:nvSpPr>
        <p:spPr>
          <a:xfrm>
            <a:off x="6897005" y="576881"/>
            <a:ext cx="548167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400" dirty="0"/>
              <a:t>API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431A9-B12B-D144-9E64-A7EEBE81E4CC}"/>
              </a:ext>
            </a:extLst>
          </p:cNvPr>
          <p:cNvSpPr txBox="1"/>
          <p:nvPr/>
        </p:nvSpPr>
        <p:spPr>
          <a:xfrm>
            <a:off x="7404894" y="2228461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Desired State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46FC5E-768C-0C47-8566-E19895DF9109}"/>
              </a:ext>
            </a:extLst>
          </p:cNvPr>
          <p:cNvSpPr txBox="1"/>
          <p:nvPr/>
        </p:nvSpPr>
        <p:spPr>
          <a:xfrm>
            <a:off x="5414898" y="3522736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Discovered State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905201-9E35-FD4E-A084-5FB96A8E10F7}"/>
              </a:ext>
            </a:extLst>
          </p:cNvPr>
          <p:cNvSpPr txBox="1"/>
          <p:nvPr/>
        </p:nvSpPr>
        <p:spPr>
          <a:xfrm>
            <a:off x="7367915" y="3521858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Realized State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4BA1B1B-56EB-6148-8378-797DB0DF1BAF}"/>
              </a:ext>
            </a:extLst>
          </p:cNvPr>
          <p:cNvCxnSpPr>
            <a:cxnSpLocks/>
          </p:cNvCxnSpPr>
          <p:nvPr/>
        </p:nvCxnSpPr>
        <p:spPr>
          <a:xfrm>
            <a:off x="8472170" y="3407333"/>
            <a:ext cx="824431" cy="654304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triangle" w="lg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B001C82-9D0C-BF4E-8896-EF001CADE5D3}"/>
              </a:ext>
            </a:extLst>
          </p:cNvPr>
          <p:cNvCxnSpPr>
            <a:cxnSpLocks/>
          </p:cNvCxnSpPr>
          <p:nvPr/>
        </p:nvCxnSpPr>
        <p:spPr>
          <a:xfrm flipV="1">
            <a:off x="5058521" y="3347877"/>
            <a:ext cx="810444" cy="713760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triangle" w="lg" len="med"/>
          </a:ln>
          <a:effectLst/>
        </p:spPr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62A3C49-A572-2945-86B7-DC12A4FD8216}"/>
              </a:ext>
            </a:extLst>
          </p:cNvPr>
          <p:cNvSpPr/>
          <p:nvPr/>
        </p:nvSpPr>
        <p:spPr>
          <a:xfrm>
            <a:off x="5668926" y="2999468"/>
            <a:ext cx="3115340" cy="26106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Control Plane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1331B65-83C8-FD44-9A9F-2058EA9F5644}"/>
              </a:ext>
            </a:extLst>
          </p:cNvPr>
          <p:cNvSpPr/>
          <p:nvPr/>
        </p:nvSpPr>
        <p:spPr>
          <a:xfrm>
            <a:off x="3299639" y="4681700"/>
            <a:ext cx="1655134" cy="2610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Data Plane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C70ED15-8F02-D848-BD43-54639583BE78}"/>
              </a:ext>
            </a:extLst>
          </p:cNvPr>
          <p:cNvSpPr/>
          <p:nvPr/>
        </p:nvSpPr>
        <p:spPr>
          <a:xfrm>
            <a:off x="5331261" y="4681700"/>
            <a:ext cx="1655134" cy="2610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Data Plane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36ADEC4-7330-9447-80D3-DEF35DCADBD4}"/>
              </a:ext>
            </a:extLst>
          </p:cNvPr>
          <p:cNvSpPr/>
          <p:nvPr/>
        </p:nvSpPr>
        <p:spPr>
          <a:xfrm>
            <a:off x="7450849" y="4681700"/>
            <a:ext cx="1655134" cy="2610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Data Plane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0F93E4E-CC2A-0E4B-9214-E59B016D2A48}"/>
              </a:ext>
            </a:extLst>
          </p:cNvPr>
          <p:cNvSpPr/>
          <p:nvPr/>
        </p:nvSpPr>
        <p:spPr>
          <a:xfrm>
            <a:off x="9408043" y="4681700"/>
            <a:ext cx="1655134" cy="2610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Data Plane</a:t>
            </a:r>
          </a:p>
        </p:txBody>
      </p:sp>
    </p:spTree>
    <p:extLst>
      <p:ext uri="{BB962C8B-B14F-4D97-AF65-F5344CB8AC3E}">
        <p14:creationId xmlns:p14="http://schemas.microsoft.com/office/powerpoint/2010/main" val="293254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8A644CF-BBF7-D04C-8A6C-3695E90B498F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5134708" y="3719012"/>
            <a:ext cx="896180" cy="39578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EE08E33-C0D2-794E-8368-AC91452E4FDD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6030888" y="3719012"/>
            <a:ext cx="767519" cy="4223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5296181" y="3322568"/>
            <a:ext cx="1296463" cy="396445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978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2162337" y="4388154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A46C310-9652-4141-BF6B-A8F610003A22}"/>
              </a:ext>
            </a:extLst>
          </p:cNvPr>
          <p:cNvGrpSpPr/>
          <p:nvPr/>
        </p:nvGrpSpPr>
        <p:grpSpPr>
          <a:xfrm>
            <a:off x="9158380" y="4424226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4B7D028C-435B-A04B-991D-3C3D610C0014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F8768BCE-B287-4440-9871-23E95FB3A8FB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1692442A-DC2A-8647-A29B-A52196C74A4F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FD807CCD-DB8F-DC42-A45C-D0D9CC93A236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C8E38DB6-80B5-904C-9E97-4A03069D9D85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5049D0A5-4F93-EF4A-9BB6-51FC5825493F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12D6856E-373B-B649-8261-B51E28147F8F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7AF144B1-CDC8-9540-90B7-EE95AEF1E0E8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79E8221F-1704-FD45-8156-53DBA491D020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406040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6AA3B38-695B-D941-89E1-83016B4CBE80}"/>
              </a:ext>
            </a:extLst>
          </p:cNvPr>
          <p:cNvSpPr/>
          <p:nvPr/>
        </p:nvSpPr>
        <p:spPr>
          <a:xfrm>
            <a:off x="1669215" y="2603145"/>
            <a:ext cx="8191115" cy="608545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11F7C8-5003-834F-8EFE-7536B1E186DB}"/>
              </a:ext>
            </a:extLst>
          </p:cNvPr>
          <p:cNvCxnSpPr/>
          <p:nvPr/>
        </p:nvCxnSpPr>
        <p:spPr>
          <a:xfrm>
            <a:off x="2923363" y="260314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04CD46-3F3F-124E-A965-A123A03741B7}"/>
              </a:ext>
            </a:extLst>
          </p:cNvPr>
          <p:cNvCxnSpPr/>
          <p:nvPr/>
        </p:nvCxnSpPr>
        <p:spPr>
          <a:xfrm>
            <a:off x="4168793" y="2603145"/>
            <a:ext cx="0" cy="608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0D01C55-9756-0048-9E6C-973CBC73F4BB}"/>
              </a:ext>
            </a:extLst>
          </p:cNvPr>
          <p:cNvCxnSpPr/>
          <p:nvPr/>
        </p:nvCxnSpPr>
        <p:spPr>
          <a:xfrm>
            <a:off x="5388101" y="260314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2830906-5862-0345-BC65-9C1288ACCECB}"/>
              </a:ext>
            </a:extLst>
          </p:cNvPr>
          <p:cNvSpPr/>
          <p:nvPr/>
        </p:nvSpPr>
        <p:spPr>
          <a:xfrm>
            <a:off x="9513259" y="2603145"/>
            <a:ext cx="2025462" cy="608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A66BAB-24D6-2548-9F3E-FB2BF63E9AE2}"/>
              </a:ext>
            </a:extLst>
          </p:cNvPr>
          <p:cNvSpPr txBox="1"/>
          <p:nvPr/>
        </p:nvSpPr>
        <p:spPr>
          <a:xfrm>
            <a:off x="1686145" y="2610316"/>
            <a:ext cx="1206240" cy="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D7FEA8-EDDD-A142-ACE0-1DA7E76E9DD9}"/>
              </a:ext>
            </a:extLst>
          </p:cNvPr>
          <p:cNvSpPr txBox="1"/>
          <p:nvPr/>
        </p:nvSpPr>
        <p:spPr>
          <a:xfrm>
            <a:off x="9605267" y="2730234"/>
            <a:ext cx="1456616" cy="24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 dirty="0"/>
              <a:t>…</a:t>
            </a:r>
            <a:r>
              <a:rPr lang="en-US" sz="1400" dirty="0"/>
              <a:t> Payload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51D4C7-FB2F-1645-A7E0-AF05C9BEEAE6}"/>
              </a:ext>
            </a:extLst>
          </p:cNvPr>
          <p:cNvSpPr txBox="1"/>
          <p:nvPr/>
        </p:nvSpPr>
        <p:spPr>
          <a:xfrm>
            <a:off x="2930014" y="2603145"/>
            <a:ext cx="1206240" cy="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D535A4-9A87-9A4F-B1E3-CAA023527F5D}"/>
              </a:ext>
            </a:extLst>
          </p:cNvPr>
          <p:cNvSpPr txBox="1"/>
          <p:nvPr/>
        </p:nvSpPr>
        <p:spPr>
          <a:xfrm>
            <a:off x="4179654" y="2594715"/>
            <a:ext cx="1206240" cy="4964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9E1A0C3-7B1E-F441-84BA-A90FD105AB42}"/>
              </a:ext>
            </a:extLst>
          </p:cNvPr>
          <p:cNvCxnSpPr/>
          <p:nvPr/>
        </p:nvCxnSpPr>
        <p:spPr>
          <a:xfrm>
            <a:off x="7104120" y="2595192"/>
            <a:ext cx="0" cy="608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9B23BE7-99A1-D64A-807C-63CD9CB08307}"/>
              </a:ext>
            </a:extLst>
          </p:cNvPr>
          <p:cNvSpPr txBox="1"/>
          <p:nvPr/>
        </p:nvSpPr>
        <p:spPr>
          <a:xfrm>
            <a:off x="7106026" y="2600921"/>
            <a:ext cx="1206240" cy="4930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895033-9AA1-5A45-8CEC-9B6AB712F519}"/>
              </a:ext>
            </a:extLst>
          </p:cNvPr>
          <p:cNvSpPr txBox="1"/>
          <p:nvPr/>
        </p:nvSpPr>
        <p:spPr>
          <a:xfrm>
            <a:off x="5322847" y="2681290"/>
            <a:ext cx="120624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GENEVE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D37BC8-2D9C-B344-B109-53A8C4D08880}"/>
              </a:ext>
            </a:extLst>
          </p:cNvPr>
          <p:cNvSpPr txBox="1"/>
          <p:nvPr/>
        </p:nvSpPr>
        <p:spPr>
          <a:xfrm>
            <a:off x="8301692" y="2609725"/>
            <a:ext cx="1206240" cy="4930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7401FD3-13A6-464D-A5A4-B9BDB8197C88}"/>
              </a:ext>
            </a:extLst>
          </p:cNvPr>
          <p:cNvCxnSpPr/>
          <p:nvPr/>
        </p:nvCxnSpPr>
        <p:spPr>
          <a:xfrm>
            <a:off x="8301692" y="259471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4BFF35-F4A4-E44C-BCEF-CEACED136745}"/>
              </a:ext>
            </a:extLst>
          </p:cNvPr>
          <p:cNvCxnSpPr/>
          <p:nvPr/>
        </p:nvCxnSpPr>
        <p:spPr>
          <a:xfrm>
            <a:off x="6447692" y="2603145"/>
            <a:ext cx="0" cy="60854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73E0E1-6560-1B40-BFE2-EFE32FDA80CB}"/>
              </a:ext>
            </a:extLst>
          </p:cNvPr>
          <p:cNvSpPr txBox="1"/>
          <p:nvPr/>
        </p:nvSpPr>
        <p:spPr>
          <a:xfrm>
            <a:off x="6171115" y="2713042"/>
            <a:ext cx="1206240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301673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>
            <a:off x="3495368" y="338786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. . 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41122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40059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solidFill>
              <a:srgbClr val="5B9BD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Flow Rules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40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03036" y="109606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55436" y="111130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38" y="4906072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5815" y="3939029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1131" y="3975350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1090" y="4857508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8270" y="5776581"/>
            <a:ext cx="1159475" cy="74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Global </a:t>
              </a:r>
            </a:p>
            <a:p>
              <a:pPr algn="r"/>
              <a:r>
                <a:rPr lang="en-US" dirty="0"/>
                <a:t>Network</a:t>
              </a:r>
            </a:p>
            <a:p>
              <a:pPr algn="r"/>
              <a:r>
                <a:rPr lang="en-US" dirty="0"/>
                <a:t>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2768" y="1302188"/>
            <a:ext cx="1361767" cy="75713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09859"/>
            <a:ext cx="1361767" cy="7571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Flags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VNI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OpenFlow Switch</a:t>
            </a: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</a:p>
          <a:p>
            <a:pPr algn="ctr"/>
            <a:r>
              <a:rPr lang="en-US" dirty="0"/>
              <a:t>Action</a:t>
            </a:r>
          </a:p>
          <a:p>
            <a:pPr algn="ctr"/>
            <a:r>
              <a:rPr lang="en-US" dirty="0"/>
              <a:t>Set</a:t>
            </a:r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 . .</a:t>
            </a:r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In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Out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 = {}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Packet +</a:t>
            </a:r>
          </a:p>
          <a:p>
            <a:pPr algn="r"/>
            <a:r>
              <a:rPr lang="en-US" sz="1600" dirty="0"/>
              <a:t>Metadata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Packet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Programmable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Merchant Silicon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ONOS</a:t>
              </a:r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33047"/>
            <a:ext cx="2844279" cy="369332"/>
            <a:chOff x="5521686" y="2989496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89496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Stratum</a:t>
              </a:r>
              <a:r>
                <a:rPr lang="en-US" dirty="0"/>
                <a:t> </a:t>
              </a:r>
              <a:r>
                <a:rPr lang="en-US" b="1" dirty="0"/>
                <a:t>+ ONL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278545"/>
            <a:ext cx="3915149" cy="590931"/>
            <a:chOff x="5521686" y="2872533"/>
            <a:chExt cx="3915149" cy="590931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872533"/>
              <a:ext cx="2644827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P4Runtime</a:t>
              </a:r>
            </a:p>
            <a:p>
              <a:pPr>
                <a:lnSpc>
                  <a:spcPct val="80000"/>
                </a:lnSpc>
              </a:pPr>
              <a:r>
                <a:rPr lang="en-US" i="1" dirty="0"/>
                <a:t>                           OpenFlow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Tofino (Barefoot), </a:t>
              </a:r>
            </a:p>
            <a:p>
              <a:r>
                <a:rPr lang="en-US" dirty="0"/>
                <a:t>Tomahawk (Broadcom) 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Trellis</a:t>
              </a:r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Switch OS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</a:t>
              </a:r>
              <a:r>
                <a:rPr lang="en-US" i="1" dirty="0" err="1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solidFill>
                <a:srgbClr val="5B9BD5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>
                <a:solidFill>
                  <a:prstClr val="white"/>
                </a:solidFill>
                <a:latin typeface="Calibri" panose="020F0502020204030204"/>
              </a:rPr>
              <a:t>T</a:t>
            </a:r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>
                <a:solidFill>
                  <a:prstClr val="white"/>
                </a:solidFill>
                <a:latin typeface="Calibri" panose="020F0502020204030204"/>
              </a:rPr>
              <a:t>ONOS</a:t>
            </a: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54778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78468</TotalTime>
  <Words>1620</Words>
  <Application>Microsoft Macintosh PowerPoint</Application>
  <PresentationFormat>Widescreen</PresentationFormat>
  <Paragraphs>1012</Paragraphs>
  <Slides>49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ＭＳ Ｐゴシック</vt:lpstr>
      <vt:lpstr>Arial</vt:lpstr>
      <vt:lpstr>Calibri</vt:lpstr>
      <vt:lpstr>Calibri Light</vt:lpstr>
      <vt:lpstr>Consolas</vt:lpstr>
      <vt:lpstr>Gotham Book</vt:lpstr>
      <vt:lpstr>Mangal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Bruce Davie</cp:lastModifiedBy>
  <cp:revision>287</cp:revision>
  <cp:lastPrinted>2021-06-08T07:34:01Z</cp:lastPrinted>
  <dcterms:created xsi:type="dcterms:W3CDTF">2019-12-10T16:47:01Z</dcterms:created>
  <dcterms:modified xsi:type="dcterms:W3CDTF">2021-06-08T07:34:56Z</dcterms:modified>
</cp:coreProperties>
</file>